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5" r:id="rId1"/>
    <p:sldMasterId id="2147483686" r:id="rId2"/>
  </p:sldMasterIdLst>
  <p:notesMasterIdLst>
    <p:notesMasterId r:id="rId30"/>
  </p:notesMasterIdLst>
  <p:sldIdLst>
    <p:sldId id="256" r:id="rId3"/>
    <p:sldId id="257" r:id="rId4"/>
    <p:sldId id="258" r:id="rId5"/>
    <p:sldId id="259" r:id="rId6"/>
    <p:sldId id="260" r:id="rId7"/>
    <p:sldId id="261" r:id="rId8"/>
    <p:sldId id="262" r:id="rId9"/>
    <p:sldId id="28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0" r:id="rId28"/>
    <p:sldId id="281"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Google Sans Medium" panose="020B060402020202020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SemiBold" panose="020B07060308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123"/>
    <a:srgbClr val="622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p:cViewPr varScale="1">
        <p:scale>
          <a:sx n="198" d="100"/>
          <a:sy n="198" d="100"/>
        </p:scale>
        <p:origin x="71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078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28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euqAH6ga8fcOtWhMeNcYBZ/Untitled?type=design&amp;node-id=1-2&amp;t=FUa4lWT249t0gkfF-1&amp;scaling=scale-down&amp;page-id=0%3A1&amp;starting-point-node-id=1%3A2&amp;mode=design"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euqAH6ga8fcOtWhMeNcYBZ/Untitled?type=design&amp;node-id=137-4&amp;t=khk4cEtyi8rgvmEg-1&amp;scaling=scale-down&amp;page-id=137%3A2&amp;mode=design"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hyperlink" Target="https://unsplash.com/photos/doughnut-with-toppings-q54Oxq44MZs" TargetMode="External"/><Relationship Id="rId3" Type="http://schemas.openxmlformats.org/officeDocument/2006/relationships/hyperlink" Target="https://unsplash.com/photos/a-wood-cutting-board-with-brown-objects-on-it-nlBelQEqwZQ" TargetMode="External"/><Relationship Id="rId7" Type="http://schemas.openxmlformats.org/officeDocument/2006/relationships/hyperlink" Target="https://unsplash.com/photos/orange-and-red-plastic-pack-mGP8gyGb8zY"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unsplash.com/photos/brown-cupcakes-on-white-ceramic-plate-5RQffqRkmWQ" TargetMode="External"/><Relationship Id="rId5" Type="http://schemas.openxmlformats.org/officeDocument/2006/relationships/hyperlink" Target="https://unsplash.com/photos/potato-chips-in-bowl-ONQ86GlHs3c" TargetMode="External"/><Relationship Id="rId10" Type="http://schemas.openxmlformats.org/officeDocument/2006/relationships/hyperlink" Target="https://unsplash.com/photos/fried-food-on-brown-wooden-tray-SQ1vUOxSIZc" TargetMode="External"/><Relationship Id="rId4" Type="http://schemas.openxmlformats.org/officeDocument/2006/relationships/hyperlink" Target="https://unsplash.com/photos/yellow-green-and-red-plastic-beads-LU_fCezP9-o" TargetMode="External"/><Relationship Id="rId9" Type="http://schemas.openxmlformats.org/officeDocument/2006/relationships/hyperlink" Target="https://unsplash.com/photos/brown-and-white-round-cookies-7cRBG4nQtK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7123"/>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75" y="1819738"/>
            <a:ext cx="4931100"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rgbClr val="FFFFFF"/>
                </a:solidFill>
                <a:latin typeface="Open Sans SemiBold"/>
                <a:ea typeface="Open Sans SemiBold"/>
                <a:cs typeface="Open Sans SemiBold"/>
                <a:sym typeface="Open Sans SemiBold"/>
              </a:rPr>
              <a:t>Zzznacks</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Katherine White</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43" name="Google Shape;243;p50"/>
          <p:cNvSpPr txBox="1"/>
          <p:nvPr/>
        </p:nvSpPr>
        <p:spPr>
          <a:xfrm>
            <a:off x="582279" y="893350"/>
            <a:ext cx="2421300" cy="378562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It was nice to be able to use pencil and paper to quickly brainstorm ideas without costing to much. I would invest in stencils if I did it as a career to make the wireframes more clean. I ended up choosing t</a:t>
            </a:r>
            <a:r>
              <a:rPr lang="en-US" sz="1200" dirty="0">
                <a:solidFill>
                  <a:srgbClr val="5F6368"/>
                </a:solidFill>
                <a:latin typeface="Open Sans"/>
                <a:ea typeface="Open Sans"/>
                <a:cs typeface="Open Sans"/>
                <a:sym typeface="Open Sans"/>
              </a:rPr>
              <a:t>he</a:t>
            </a:r>
            <a:r>
              <a:rPr lang="en" sz="1200" dirty="0">
                <a:solidFill>
                  <a:srgbClr val="5F6368"/>
                </a:solidFill>
                <a:latin typeface="Open Sans"/>
                <a:ea typeface="Open Sans"/>
                <a:cs typeface="Open Sans"/>
                <a:sym typeface="Open Sans"/>
              </a:rPr>
              <a:t> first option because it allowed the user to see more visuals on t</a:t>
            </a:r>
            <a:r>
              <a:rPr lang="en-US" sz="1200" dirty="0">
                <a:solidFill>
                  <a:srgbClr val="5F6368"/>
                </a:solidFill>
                <a:latin typeface="Open Sans"/>
                <a:ea typeface="Open Sans"/>
                <a:cs typeface="Open Sans"/>
                <a:sym typeface="Open Sans"/>
              </a:rPr>
              <a:t>he</a:t>
            </a:r>
            <a:r>
              <a:rPr lang="en" sz="1200" dirty="0">
                <a:solidFill>
                  <a:srgbClr val="5F6368"/>
                </a:solidFill>
                <a:latin typeface="Open Sans"/>
                <a:ea typeface="Open Sans"/>
                <a:cs typeface="Open Sans"/>
                <a:sym typeface="Open Sans"/>
              </a:rPr>
              <a:t> homepage and access more text later on for items they specifically choose to learn more about. </a:t>
            </a:r>
            <a:endParaRPr sz="1200" dirty="0"/>
          </a:p>
        </p:txBody>
      </p:sp>
      <p:pic>
        <p:nvPicPr>
          <p:cNvPr id="3" name="Picture 2" descr="A sketch of a wireframe&#10;&#10;Description automatically generated">
            <a:extLst>
              <a:ext uri="{FF2B5EF4-FFF2-40B4-BE49-F238E27FC236}">
                <a16:creationId xmlns:a16="http://schemas.microsoft.com/office/drawing/2014/main" id="{CC76145F-AC1E-9C2A-6C9E-05F400F57B0C}"/>
              </a:ext>
            </a:extLst>
          </p:cNvPr>
          <p:cNvPicPr>
            <a:picLocks noChangeAspect="1"/>
          </p:cNvPicPr>
          <p:nvPr/>
        </p:nvPicPr>
        <p:blipFill>
          <a:blip r:embed="rId3"/>
          <a:stretch>
            <a:fillRect/>
          </a:stretch>
        </p:blipFill>
        <p:spPr>
          <a:xfrm>
            <a:off x="3520548" y="429868"/>
            <a:ext cx="2844687" cy="2141882"/>
          </a:xfrm>
          <a:prstGeom prst="rect">
            <a:avLst/>
          </a:prstGeom>
        </p:spPr>
      </p:pic>
      <p:pic>
        <p:nvPicPr>
          <p:cNvPr id="5" name="Picture 4" descr="A sketch of a wireframe&#10;&#10;Description automatically generated">
            <a:extLst>
              <a:ext uri="{FF2B5EF4-FFF2-40B4-BE49-F238E27FC236}">
                <a16:creationId xmlns:a16="http://schemas.microsoft.com/office/drawing/2014/main" id="{4EFDB3D4-2A81-AF5F-8E7A-3BD8035F2AFD}"/>
              </a:ext>
            </a:extLst>
          </p:cNvPr>
          <p:cNvPicPr>
            <a:picLocks noChangeAspect="1"/>
          </p:cNvPicPr>
          <p:nvPr/>
        </p:nvPicPr>
        <p:blipFill>
          <a:blip r:embed="rId4"/>
          <a:stretch>
            <a:fillRect/>
          </a:stretch>
        </p:blipFill>
        <p:spPr>
          <a:xfrm>
            <a:off x="3541785" y="2763078"/>
            <a:ext cx="2844687" cy="2141882"/>
          </a:xfrm>
          <a:prstGeom prst="rect">
            <a:avLst/>
          </a:prstGeom>
        </p:spPr>
      </p:pic>
      <p:pic>
        <p:nvPicPr>
          <p:cNvPr id="6" name="Picture 5">
            <a:extLst>
              <a:ext uri="{FF2B5EF4-FFF2-40B4-BE49-F238E27FC236}">
                <a16:creationId xmlns:a16="http://schemas.microsoft.com/office/drawing/2014/main" id="{75FA1EE9-FE0A-30C3-5117-43E8B7B831DB}"/>
              </a:ext>
            </a:extLst>
          </p:cNvPr>
          <p:cNvPicPr>
            <a:picLocks noChangeAspect="1"/>
          </p:cNvPicPr>
          <p:nvPr/>
        </p:nvPicPr>
        <p:blipFill>
          <a:blip r:embed="rId5"/>
          <a:stretch>
            <a:fillRect/>
          </a:stretch>
        </p:blipFill>
        <p:spPr>
          <a:xfrm>
            <a:off x="6838460" y="801400"/>
            <a:ext cx="1787865" cy="3759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602156" y="1424565"/>
            <a:ext cx="2712543" cy="32316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I wanted the homepage to display items that were on sale to h</a:t>
            </a:r>
            <a:r>
              <a:rPr lang="en-US" sz="1200" dirty="0" err="1">
                <a:solidFill>
                  <a:srgbClr val="5F6368"/>
                </a:solidFill>
                <a:latin typeface="Open Sans"/>
                <a:ea typeface="Open Sans"/>
                <a:cs typeface="Open Sans"/>
                <a:sym typeface="Open Sans"/>
              </a:rPr>
              <a:t>el</a:t>
            </a:r>
            <a:r>
              <a:rPr lang="en" sz="1200" dirty="0">
                <a:solidFill>
                  <a:srgbClr val="5F6368"/>
                </a:solidFill>
                <a:latin typeface="Open Sans"/>
                <a:ea typeface="Open Sans"/>
                <a:cs typeface="Open Sans"/>
                <a:sym typeface="Open Sans"/>
              </a:rPr>
              <a:t>p users save money. I also wanted to add navigation and search bars so they can filter snacks quickly to find what </a:t>
            </a:r>
            <a:r>
              <a:rPr lang="en-US" sz="1200" dirty="0" err="1">
                <a:solidFill>
                  <a:srgbClr val="5F6368"/>
                </a:solidFill>
                <a:latin typeface="Open Sans"/>
                <a:ea typeface="Open Sans"/>
                <a:cs typeface="Open Sans"/>
                <a:sym typeface="Open Sans"/>
              </a:rPr>
              <a:t>th</a:t>
            </a:r>
            <a:r>
              <a:rPr lang="en" sz="1200" dirty="0">
                <a:solidFill>
                  <a:srgbClr val="5F6368"/>
                </a:solidFill>
                <a:latin typeface="Open Sans"/>
                <a:ea typeface="Open Sans"/>
                <a:cs typeface="Open Sans"/>
                <a:sym typeface="Open Sans"/>
              </a:rPr>
              <a:t>ey are looking for while inside t</a:t>
            </a:r>
            <a:r>
              <a:rPr lang="en-US" sz="1200" dirty="0">
                <a:solidFill>
                  <a:srgbClr val="5F6368"/>
                </a:solidFill>
                <a:latin typeface="Open Sans"/>
                <a:ea typeface="Open Sans"/>
                <a:cs typeface="Open Sans"/>
                <a:sym typeface="Open Sans"/>
              </a:rPr>
              <a:t>he</a:t>
            </a:r>
            <a:r>
              <a:rPr lang="en" sz="1200" dirty="0">
                <a:solidFill>
                  <a:srgbClr val="5F6368"/>
                </a:solidFill>
                <a:latin typeface="Open Sans"/>
                <a:ea typeface="Open Sans"/>
                <a:cs typeface="Open Sans"/>
                <a:sym typeface="Open Sans"/>
              </a:rPr>
              <a:t> amusement park. The homepage also highlights gluten free options making it easeier for users with food allergies to access the products they need. </a:t>
            </a:r>
            <a:endParaRPr sz="1200" dirty="0"/>
          </a:p>
        </p:txBody>
      </p:sp>
      <p:cxnSp>
        <p:nvCxnSpPr>
          <p:cNvPr id="252" name="Google Shape;252;p51"/>
          <p:cNvCxnSpPr/>
          <p:nvPr/>
        </p:nvCxnSpPr>
        <p:spPr>
          <a:xfrm>
            <a:off x="4607250" y="962881"/>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541637" y="678250"/>
            <a:ext cx="1100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The navigation link and search bar allows the user to search for snacks quickly. </a:t>
            </a:r>
            <a:endParaRPr sz="1000" dirty="0">
              <a:solidFill>
                <a:srgbClr val="5F6368"/>
              </a:solidFill>
              <a:latin typeface="Open Sans"/>
              <a:ea typeface="Open Sans"/>
              <a:cs typeface="Open Sans"/>
              <a:sym typeface="Open Sans"/>
            </a:endParaRPr>
          </a:p>
        </p:txBody>
      </p:sp>
      <p:cxnSp>
        <p:nvCxnSpPr>
          <p:cNvPr id="254" name="Google Shape;254;p51"/>
          <p:cNvCxnSpPr/>
          <p:nvPr/>
        </p:nvCxnSpPr>
        <p:spPr>
          <a:xfrm rot="10800000">
            <a:off x="7096000" y="2920200"/>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56" name="Google Shape;256;p51"/>
          <p:cNvSpPr txBox="1"/>
          <p:nvPr/>
        </p:nvSpPr>
        <p:spPr>
          <a:xfrm>
            <a:off x="7975709" y="2485213"/>
            <a:ext cx="1100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The picture shows gluten free options available for users with allergies.</a:t>
            </a:r>
            <a:endParaRPr sz="1000" dirty="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0C1650DF-C6F0-B93A-1B98-7A1B1FBE3BEE}"/>
              </a:ext>
            </a:extLst>
          </p:cNvPr>
          <p:cNvPicPr>
            <a:picLocks noChangeAspect="1"/>
          </p:cNvPicPr>
          <p:nvPr/>
        </p:nvPicPr>
        <p:blipFill>
          <a:blip r:embed="rId3"/>
          <a:stretch>
            <a:fillRect/>
          </a:stretch>
        </p:blipFill>
        <p:spPr>
          <a:xfrm>
            <a:off x="5330072" y="883357"/>
            <a:ext cx="1794744" cy="38675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2" name="Google Shape;262;p52"/>
          <p:cNvSpPr txBox="1"/>
          <p:nvPr/>
        </p:nvSpPr>
        <p:spPr>
          <a:xfrm>
            <a:off x="517675" y="1522550"/>
            <a:ext cx="2421300" cy="295462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This page allowed me to reach the goal of minimizing the amount of time users have to use to search for snacks. It allows them to quickly filter snacks based of a taste and allergy category so they aren’t bogged down with so many options of snack they wouldn’t want. </a:t>
            </a:r>
            <a:endParaRPr sz="1200" dirty="0"/>
          </a:p>
        </p:txBody>
      </p:sp>
      <p:cxnSp>
        <p:nvCxnSpPr>
          <p:cNvPr id="264" name="Google Shape;264;p52"/>
          <p:cNvCxnSpPr/>
          <p:nvPr/>
        </p:nvCxnSpPr>
        <p:spPr>
          <a:xfrm>
            <a:off x="4461164" y="2724337"/>
            <a:ext cx="918900" cy="0"/>
          </a:xfrm>
          <a:prstGeom prst="straightConnector1">
            <a:avLst/>
          </a:prstGeom>
          <a:noFill/>
          <a:ln w="19050" cap="flat" cmpd="sng">
            <a:solidFill>
              <a:srgbClr val="FBBC04"/>
            </a:solidFill>
            <a:prstDash val="solid"/>
            <a:round/>
            <a:headEnd type="none" w="med" len="med"/>
            <a:tailEnd type="triangle" w="med" len="med"/>
          </a:ln>
        </p:spPr>
      </p:cxnSp>
      <p:sp>
        <p:nvSpPr>
          <p:cNvPr id="265" name="Google Shape;265;p52"/>
          <p:cNvSpPr txBox="1"/>
          <p:nvPr/>
        </p:nvSpPr>
        <p:spPr>
          <a:xfrm>
            <a:off x="3471600" y="2320382"/>
            <a:ext cx="11004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The navigation menu allows users to filter snacks based off of tastes and allergy and find what they want quickly. </a:t>
            </a:r>
            <a:endParaRPr sz="1000" dirty="0">
              <a:solidFill>
                <a:srgbClr val="5F6368"/>
              </a:solidFill>
              <a:latin typeface="Open Sans"/>
              <a:ea typeface="Open Sans"/>
              <a:cs typeface="Open Sans"/>
              <a:sym typeface="Open Sans"/>
            </a:endParaRPr>
          </a:p>
        </p:txBody>
      </p:sp>
      <p:cxnSp>
        <p:nvCxnSpPr>
          <p:cNvPr id="266" name="Google Shape;266;p52"/>
          <p:cNvCxnSpPr/>
          <p:nvPr/>
        </p:nvCxnSpPr>
        <p:spPr>
          <a:xfrm rot="10800000">
            <a:off x="7165574" y="4172531"/>
            <a:ext cx="918000" cy="0"/>
          </a:xfrm>
          <a:prstGeom prst="straightConnector1">
            <a:avLst/>
          </a:prstGeom>
          <a:noFill/>
          <a:ln w="19050" cap="flat" cmpd="sng">
            <a:solidFill>
              <a:srgbClr val="FBBC04"/>
            </a:solidFill>
            <a:prstDash val="solid"/>
            <a:round/>
            <a:headEnd type="none" w="med" len="med"/>
            <a:tailEnd type="triangle" w="med" len="med"/>
          </a:ln>
        </p:spPr>
      </p:cxnSp>
      <p:sp>
        <p:nvSpPr>
          <p:cNvPr id="268" name="Google Shape;268;p52"/>
          <p:cNvSpPr txBox="1"/>
          <p:nvPr/>
        </p:nvSpPr>
        <p:spPr>
          <a:xfrm>
            <a:off x="8043600" y="3682878"/>
            <a:ext cx="1100400" cy="1107965"/>
          </a:xfrm>
          <a:prstGeom prst="rect">
            <a:avLst/>
          </a:prstGeom>
          <a:noFill/>
          <a:ln>
            <a:noFill/>
          </a:ln>
        </p:spPr>
        <p:txBody>
          <a:bodyPr spcFirstLastPara="1" wrap="square" lIns="91425" tIns="91425" rIns="91425" bIns="91425" anchor="t" anchorCtr="0">
            <a:spAutoFit/>
          </a:bodyPr>
          <a:lstStyle/>
          <a:p>
            <a:pPr lvl="0"/>
            <a:r>
              <a:rPr lang="en" sz="1000" dirty="0">
                <a:solidFill>
                  <a:srgbClr val="5F6368"/>
                </a:solidFill>
                <a:latin typeface="Open Sans"/>
                <a:ea typeface="Open Sans"/>
                <a:cs typeface="Open Sans"/>
                <a:sym typeface="Open Sans"/>
              </a:rPr>
              <a:t>The cart icon takes user to the page that allows them to see what they want to order. </a:t>
            </a:r>
            <a:endParaRPr sz="1000" dirty="0">
              <a:solidFill>
                <a:srgbClr val="5F6368"/>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F6D6C426-594C-1A37-0480-EE6588B2A75D}"/>
              </a:ext>
            </a:extLst>
          </p:cNvPr>
          <p:cNvPicPr>
            <a:picLocks noChangeAspect="1"/>
          </p:cNvPicPr>
          <p:nvPr/>
        </p:nvPicPr>
        <p:blipFill>
          <a:blip r:embed="rId3"/>
          <a:stretch>
            <a:fillRect/>
          </a:stretch>
        </p:blipFill>
        <p:spPr>
          <a:xfrm>
            <a:off x="5480189" y="884582"/>
            <a:ext cx="1595686" cy="34781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76" name="Google Shape;276;p53"/>
          <p:cNvSpPr txBox="1"/>
          <p:nvPr/>
        </p:nvSpPr>
        <p:spPr>
          <a:xfrm>
            <a:off x="681961" y="1192483"/>
            <a:ext cx="29154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hlinkClick r:id="rId3"/>
              </a:rPr>
              <a:t>https://www.figma.com/proto/euqAH6ga8fcOtWhMeNcYBZ/Untitled?type=design&amp;node-id=1-2&amp;t=FUa4lWT249t0gkfF-1&amp;scaling=scale-down&amp;page-id=0%3A1&amp;starting-point-node-id=1%3A2&amp;mode=design</a:t>
            </a:r>
            <a:r>
              <a:rPr lang="en-US" dirty="0">
                <a:solidFill>
                  <a:srgbClr val="5F6368"/>
                </a:solidFill>
                <a:latin typeface="Open Sans"/>
                <a:ea typeface="Open Sans"/>
                <a:cs typeface="Open Sans"/>
                <a:sym typeface="Open Sans"/>
              </a:rPr>
              <a:t> </a:t>
            </a:r>
            <a:endParaRPr dirty="0">
              <a:latin typeface="Open Sans"/>
              <a:ea typeface="Open Sans"/>
              <a:cs typeface="Open Sans"/>
              <a:sym typeface="Open Sans"/>
            </a:endParaRPr>
          </a:p>
        </p:txBody>
      </p:sp>
      <p:pic>
        <p:nvPicPr>
          <p:cNvPr id="8" name="Picture 7">
            <a:extLst>
              <a:ext uri="{FF2B5EF4-FFF2-40B4-BE49-F238E27FC236}">
                <a16:creationId xmlns:a16="http://schemas.microsoft.com/office/drawing/2014/main" id="{45C1BFF0-D680-3EDB-2556-9BD72116D6A8}"/>
              </a:ext>
            </a:extLst>
          </p:cNvPr>
          <p:cNvPicPr>
            <a:picLocks noChangeAspect="1"/>
          </p:cNvPicPr>
          <p:nvPr/>
        </p:nvPicPr>
        <p:blipFill>
          <a:blip r:embed="rId4"/>
          <a:stretch>
            <a:fillRect/>
          </a:stretch>
        </p:blipFill>
        <p:spPr>
          <a:xfrm>
            <a:off x="3797033" y="706951"/>
            <a:ext cx="5229902" cy="40389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6480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Add to cart buttons need to be bigger.</a:t>
            </a:r>
            <a:endParaRPr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The footer need icons for navigation.</a:t>
            </a:r>
            <a:endParaRPr dirty="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37363" y="382815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A call to action icon was needed for pickup times.</a:t>
            </a:r>
            <a:endParaRPr dirty="0"/>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Home button was needed in app.</a:t>
            </a:r>
            <a:endParaRPr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Submission buttons needed to be centered.</a:t>
            </a:r>
            <a:endParaRPr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16138" y="382815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Footer was loading off screen in presentation.</a:t>
            </a:r>
            <a:endParaRPr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712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The footer on my first screen was more like a desktop footer. I added icons as another way to navigate to important parts of the app to make it easier for users.</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17" name="Google Shape;31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9" name="Picture 8">
            <a:extLst>
              <a:ext uri="{FF2B5EF4-FFF2-40B4-BE49-F238E27FC236}">
                <a16:creationId xmlns:a16="http://schemas.microsoft.com/office/drawing/2014/main" id="{2AA1B7BE-1217-5B64-ADD4-055A03B10B13}"/>
              </a:ext>
            </a:extLst>
          </p:cNvPr>
          <p:cNvPicPr>
            <a:picLocks noChangeAspect="1"/>
          </p:cNvPicPr>
          <p:nvPr/>
        </p:nvPicPr>
        <p:blipFill>
          <a:blip r:embed="rId3"/>
          <a:stretch>
            <a:fillRect/>
          </a:stretch>
        </p:blipFill>
        <p:spPr>
          <a:xfrm>
            <a:off x="6975804" y="1242885"/>
            <a:ext cx="1613390" cy="3376250"/>
          </a:xfrm>
          <a:prstGeom prst="rect">
            <a:avLst/>
          </a:prstGeom>
        </p:spPr>
      </p:pic>
      <p:pic>
        <p:nvPicPr>
          <p:cNvPr id="11" name="Picture 10">
            <a:extLst>
              <a:ext uri="{FF2B5EF4-FFF2-40B4-BE49-F238E27FC236}">
                <a16:creationId xmlns:a16="http://schemas.microsoft.com/office/drawing/2014/main" id="{C6D364BD-D453-904A-4A4D-3F997B373BE8}"/>
              </a:ext>
            </a:extLst>
          </p:cNvPr>
          <p:cNvPicPr>
            <a:picLocks noChangeAspect="1"/>
          </p:cNvPicPr>
          <p:nvPr/>
        </p:nvPicPr>
        <p:blipFill>
          <a:blip r:embed="rId4"/>
          <a:stretch>
            <a:fillRect/>
          </a:stretch>
        </p:blipFill>
        <p:spPr>
          <a:xfrm>
            <a:off x="3799793" y="1220463"/>
            <a:ext cx="1613389" cy="34346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I added checkmarks beside the times to indicate to users that they can click to select the time they want.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9" name="Google Shape;329;p57"/>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2" name="Picture 1">
            <a:extLst>
              <a:ext uri="{FF2B5EF4-FFF2-40B4-BE49-F238E27FC236}">
                <a16:creationId xmlns:a16="http://schemas.microsoft.com/office/drawing/2014/main" id="{0DDF72B8-07AB-F170-3078-5DCC2047F28B}"/>
              </a:ext>
            </a:extLst>
          </p:cNvPr>
          <p:cNvPicPr>
            <a:picLocks noChangeAspect="1"/>
          </p:cNvPicPr>
          <p:nvPr/>
        </p:nvPicPr>
        <p:blipFill>
          <a:blip r:embed="rId3"/>
          <a:stretch>
            <a:fillRect/>
          </a:stretch>
        </p:blipFill>
        <p:spPr>
          <a:xfrm>
            <a:off x="3688198" y="1177680"/>
            <a:ext cx="1767603" cy="3441470"/>
          </a:xfrm>
          <a:prstGeom prst="rect">
            <a:avLst/>
          </a:prstGeom>
        </p:spPr>
      </p:pic>
      <p:pic>
        <p:nvPicPr>
          <p:cNvPr id="4" name="Picture 3">
            <a:extLst>
              <a:ext uri="{FF2B5EF4-FFF2-40B4-BE49-F238E27FC236}">
                <a16:creationId xmlns:a16="http://schemas.microsoft.com/office/drawing/2014/main" id="{BC9988FA-6746-CAF4-4585-4FDD8725BA35}"/>
              </a:ext>
            </a:extLst>
          </p:cNvPr>
          <p:cNvPicPr>
            <a:picLocks noChangeAspect="1"/>
          </p:cNvPicPr>
          <p:nvPr/>
        </p:nvPicPr>
        <p:blipFill>
          <a:blip r:embed="rId4"/>
          <a:stretch>
            <a:fillRect/>
          </a:stretch>
        </p:blipFill>
        <p:spPr>
          <a:xfrm>
            <a:off x="6807743" y="1177680"/>
            <a:ext cx="1767603" cy="34765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3B4B6E5D-0D38-5984-CDC5-3E2281CDC19C}"/>
              </a:ext>
            </a:extLst>
          </p:cNvPr>
          <p:cNvPicPr>
            <a:picLocks noChangeAspect="1"/>
          </p:cNvPicPr>
          <p:nvPr/>
        </p:nvPicPr>
        <p:blipFill>
          <a:blip r:embed="rId3"/>
          <a:stretch>
            <a:fillRect/>
          </a:stretch>
        </p:blipFill>
        <p:spPr>
          <a:xfrm>
            <a:off x="613135" y="1300621"/>
            <a:ext cx="1629403" cy="3468757"/>
          </a:xfrm>
          <a:prstGeom prst="rect">
            <a:avLst/>
          </a:prstGeom>
        </p:spPr>
      </p:pic>
      <p:pic>
        <p:nvPicPr>
          <p:cNvPr id="9" name="Picture 8">
            <a:extLst>
              <a:ext uri="{FF2B5EF4-FFF2-40B4-BE49-F238E27FC236}">
                <a16:creationId xmlns:a16="http://schemas.microsoft.com/office/drawing/2014/main" id="{3F934073-98CB-A170-79EE-6C693BA16B13}"/>
              </a:ext>
            </a:extLst>
          </p:cNvPr>
          <p:cNvPicPr>
            <a:picLocks noChangeAspect="1"/>
          </p:cNvPicPr>
          <p:nvPr/>
        </p:nvPicPr>
        <p:blipFill>
          <a:blip r:embed="rId4"/>
          <a:stretch>
            <a:fillRect/>
          </a:stretch>
        </p:blipFill>
        <p:spPr>
          <a:xfrm>
            <a:off x="2476796" y="1300621"/>
            <a:ext cx="1792061" cy="3441470"/>
          </a:xfrm>
          <a:prstGeom prst="rect">
            <a:avLst/>
          </a:prstGeom>
        </p:spPr>
      </p:pic>
      <p:pic>
        <p:nvPicPr>
          <p:cNvPr id="11" name="Picture 10">
            <a:extLst>
              <a:ext uri="{FF2B5EF4-FFF2-40B4-BE49-F238E27FC236}">
                <a16:creationId xmlns:a16="http://schemas.microsoft.com/office/drawing/2014/main" id="{3D7A6C3F-0C42-5488-91CD-60FAC1340C22}"/>
              </a:ext>
            </a:extLst>
          </p:cNvPr>
          <p:cNvPicPr>
            <a:picLocks noChangeAspect="1"/>
          </p:cNvPicPr>
          <p:nvPr/>
        </p:nvPicPr>
        <p:blipFill>
          <a:blip r:embed="rId5"/>
          <a:stretch>
            <a:fillRect/>
          </a:stretch>
        </p:blipFill>
        <p:spPr>
          <a:xfrm>
            <a:off x="4572000" y="1300621"/>
            <a:ext cx="1683908" cy="3468758"/>
          </a:xfrm>
          <a:prstGeom prst="rect">
            <a:avLst/>
          </a:prstGeom>
        </p:spPr>
      </p:pic>
      <p:pic>
        <p:nvPicPr>
          <p:cNvPr id="13" name="Picture 12">
            <a:extLst>
              <a:ext uri="{FF2B5EF4-FFF2-40B4-BE49-F238E27FC236}">
                <a16:creationId xmlns:a16="http://schemas.microsoft.com/office/drawing/2014/main" id="{1E1C7AA1-1B22-9656-86D8-6C539F535449}"/>
              </a:ext>
            </a:extLst>
          </p:cNvPr>
          <p:cNvPicPr>
            <a:picLocks noChangeAspect="1"/>
          </p:cNvPicPr>
          <p:nvPr/>
        </p:nvPicPr>
        <p:blipFill>
          <a:blip r:embed="rId6"/>
          <a:stretch>
            <a:fillRect/>
          </a:stretch>
        </p:blipFill>
        <p:spPr>
          <a:xfrm>
            <a:off x="6763262" y="1300621"/>
            <a:ext cx="1767603" cy="34414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52" name="Google Shape;152;p41"/>
          <p:cNvSpPr txBox="1"/>
          <p:nvPr/>
        </p:nvSpPr>
        <p:spPr>
          <a:xfrm>
            <a:off x="1231074" y="1604200"/>
            <a:ext cx="4560125" cy="177737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050" dirty="0">
                <a:solidFill>
                  <a:srgbClr val="5F6368"/>
                </a:solidFill>
                <a:latin typeface="Open Sans"/>
                <a:ea typeface="Open Sans"/>
                <a:cs typeface="Open Sans"/>
                <a:sym typeface="Open Sans"/>
              </a:rPr>
              <a:t>The app is a for a snack shop that is located in an amusement park. The app allows users to order and pay for their snacks ahead of time so they can pick it up quickly and allow them time more time to enjoy t</a:t>
            </a:r>
            <a:r>
              <a:rPr lang="en-US" sz="1050" dirty="0">
                <a:solidFill>
                  <a:srgbClr val="5F6368"/>
                </a:solidFill>
                <a:latin typeface="Open Sans"/>
                <a:ea typeface="Open Sans"/>
                <a:cs typeface="Open Sans"/>
                <a:sym typeface="Open Sans"/>
              </a:rPr>
              <a:t>he</a:t>
            </a:r>
            <a:r>
              <a:rPr lang="en" sz="1050" dirty="0">
                <a:solidFill>
                  <a:srgbClr val="5F6368"/>
                </a:solidFill>
                <a:latin typeface="Open Sans"/>
                <a:ea typeface="Open Sans"/>
                <a:cs typeface="Open Sans"/>
                <a:sym typeface="Open Sans"/>
              </a:rPr>
              <a:t>  rest of the amusement park while earning reward points to use to lower their total cost.</a:t>
            </a:r>
            <a:endParaRPr sz="1050" b="1" dirty="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September 2023 – December 2023</a:t>
            </a:r>
            <a:endParaRPr sz="1200" b="1" dirty="0">
              <a:solidFill>
                <a:srgbClr val="4285F4"/>
              </a:solidFill>
              <a:latin typeface="Open Sans"/>
              <a:ea typeface="Open Sans"/>
              <a:cs typeface="Open Sans"/>
              <a:sym typeface="Open Sans"/>
            </a:endParaRPr>
          </a:p>
        </p:txBody>
      </p:sp>
      <p:sp>
        <p:nvSpPr>
          <p:cNvPr id="156" name="Google Shape;156;p41"/>
          <p:cNvSpPr/>
          <p:nvPr/>
        </p:nvSpPr>
        <p:spPr>
          <a:xfrm>
            <a:off x="516564" y="3172985"/>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5" name="Picture 4">
            <a:extLst>
              <a:ext uri="{FF2B5EF4-FFF2-40B4-BE49-F238E27FC236}">
                <a16:creationId xmlns:a16="http://schemas.microsoft.com/office/drawing/2014/main" id="{89AE96C8-CC68-92E3-AFE0-72AB7D209892}"/>
              </a:ext>
            </a:extLst>
          </p:cNvPr>
          <p:cNvPicPr>
            <a:picLocks noChangeAspect="1"/>
          </p:cNvPicPr>
          <p:nvPr/>
        </p:nvPicPr>
        <p:blipFill>
          <a:blip r:embed="rId3"/>
          <a:stretch>
            <a:fillRect/>
          </a:stretch>
        </p:blipFill>
        <p:spPr>
          <a:xfrm>
            <a:off x="6032857" y="639337"/>
            <a:ext cx="1787865" cy="37599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32874" y="1793800"/>
            <a:ext cx="3606773"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a:solidFill>
                  <a:srgbClr val="5F6368"/>
                </a:solidFill>
                <a:latin typeface="Open Sans"/>
                <a:ea typeface="Open Sans"/>
                <a:cs typeface="Open Sans"/>
                <a:sym typeface="Open Sans"/>
                <a:hlinkClick r:id="rId3"/>
              </a:rPr>
              <a:t>https://www.figma.com/proto/euqAH6ga8fcOtWhMeNcYBZ/Untitled?type=design&amp;node-id=137-4&amp;t=khk4cEtyi8rgvmEg-1&amp;scaling=scale-down&amp;page-id=137%3A2&amp;mode=design</a:t>
            </a:r>
            <a:r>
              <a:rPr lang="en-US">
                <a:solidFill>
                  <a:srgbClr val="5F6368"/>
                </a:solidFill>
                <a:latin typeface="Open Sans"/>
                <a:ea typeface="Open Sans"/>
                <a:cs typeface="Open Sans"/>
                <a:sym typeface="Open Sans"/>
              </a:rPr>
              <a:t> </a:t>
            </a:r>
            <a:endParaRPr dirty="0">
              <a:latin typeface="Open Sans"/>
              <a:ea typeface="Open Sans"/>
              <a:cs typeface="Open Sans"/>
              <a:sym typeface="Open Sans"/>
            </a:endParaRPr>
          </a:p>
        </p:txBody>
      </p:sp>
      <p:pic>
        <p:nvPicPr>
          <p:cNvPr id="5" name="Picture 4">
            <a:extLst>
              <a:ext uri="{FF2B5EF4-FFF2-40B4-BE49-F238E27FC236}">
                <a16:creationId xmlns:a16="http://schemas.microsoft.com/office/drawing/2014/main" id="{C75688F1-20EB-C947-657C-3010ECE46536}"/>
              </a:ext>
            </a:extLst>
          </p:cNvPr>
          <p:cNvPicPr>
            <a:picLocks noChangeAspect="1"/>
          </p:cNvPicPr>
          <p:nvPr/>
        </p:nvPicPr>
        <p:blipFill>
          <a:blip r:embed="rId4"/>
          <a:stretch>
            <a:fillRect/>
          </a:stretch>
        </p:blipFill>
        <p:spPr>
          <a:xfrm>
            <a:off x="5705298" y="0"/>
            <a:ext cx="1363258"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31500" y="1468689"/>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 applied high contrasting colors for people with visibilty needs. </a:t>
            </a:r>
            <a:endParaRPr sz="1200" dirty="0"/>
          </a:p>
        </p:txBody>
      </p:sp>
      <p:sp>
        <p:nvSpPr>
          <p:cNvPr id="360" name="Google Shape;36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3689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t>I applied larger icons to make it easier to press for people with motor ability needs. </a:t>
            </a:r>
            <a:endParaRPr sz="1200" dirty="0"/>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 choose not to use multiple fonts or onest that include serifs or impsoter letter shapes to increase readability.</a:t>
            </a:r>
            <a:endParaRPr sz="1200" dirty="0"/>
          </a:p>
        </p:txBody>
      </p:sp>
      <p:sp>
        <p:nvSpPr>
          <p:cNvPr id="364" name="Google Shape;364;p60"/>
          <p:cNvSpPr/>
          <p:nvPr/>
        </p:nvSpPr>
        <p:spPr>
          <a:xfrm>
            <a:off x="1479175" y="123397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7123"/>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“Was able to move about the site with ease.”</a:t>
            </a: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“Love the colors. They really stand out a</a:t>
            </a:r>
            <a:r>
              <a:rPr lang="en-US" sz="1200" dirty="0" err="1">
                <a:solidFill>
                  <a:srgbClr val="5F6368"/>
                </a:solidFill>
                <a:latin typeface="Open Sans"/>
                <a:ea typeface="Open Sans"/>
                <a:cs typeface="Open Sans"/>
                <a:sym typeface="Open Sans"/>
              </a:rPr>
              <a:t>nd</a:t>
            </a:r>
            <a:r>
              <a:rPr lang="en" sz="1200" dirty="0">
                <a:solidFill>
                  <a:srgbClr val="5F6368"/>
                </a:solidFill>
                <a:latin typeface="Open Sans"/>
                <a:ea typeface="Open Sans"/>
                <a:cs typeface="Open Sans"/>
                <a:sym typeface="Open Sans"/>
              </a:rPr>
              <a:t> seem inviting.”</a:t>
            </a:r>
            <a:endParaRPr sz="1200" dirty="0">
              <a:solidFill>
                <a:srgbClr val="1967D2"/>
              </a:solidFill>
              <a:latin typeface="Open Sans"/>
              <a:ea typeface="Open Sans"/>
              <a:cs typeface="Open Sans"/>
              <a:sym typeface="Open Sans"/>
            </a:endParaRPr>
          </a:p>
        </p:txBody>
      </p:sp>
      <p:sp>
        <p:nvSpPr>
          <p:cNvPr id="380" name="Google Shape;380;p62"/>
          <p:cNvSpPr/>
          <p:nvPr/>
        </p:nvSpPr>
        <p:spPr>
          <a:xfrm>
            <a:off x="539600"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4007126"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I learned that the</a:t>
            </a:r>
            <a:r>
              <a:rPr lang="en-US" sz="1200" dirty="0">
                <a:solidFill>
                  <a:srgbClr val="5F6368"/>
                </a:solidFill>
                <a:latin typeface="Open Sans"/>
                <a:ea typeface="Open Sans"/>
                <a:cs typeface="Open Sans"/>
                <a:sym typeface="Open Sans"/>
              </a:rPr>
              <a:t>re</a:t>
            </a:r>
            <a:r>
              <a:rPr lang="en" sz="1200" dirty="0">
                <a:solidFill>
                  <a:srgbClr val="5F6368"/>
                </a:solidFill>
                <a:latin typeface="Open Sans"/>
                <a:ea typeface="Open Sans"/>
                <a:cs typeface="Open Sans"/>
                <a:sym typeface="Open Sans"/>
              </a:rPr>
              <a:t> are many steps that go into the design process. Starting with t</a:t>
            </a:r>
            <a:r>
              <a:rPr lang="en-US" sz="1200" dirty="0">
                <a:solidFill>
                  <a:srgbClr val="5F6368"/>
                </a:solidFill>
                <a:latin typeface="Open Sans"/>
                <a:ea typeface="Open Sans"/>
                <a:cs typeface="Open Sans"/>
                <a:sym typeface="Open Sans"/>
              </a:rPr>
              <a:t>he</a:t>
            </a:r>
            <a:r>
              <a:rPr lang="en" sz="1200" dirty="0">
                <a:solidFill>
                  <a:srgbClr val="5F6368"/>
                </a:solidFill>
                <a:latin typeface="Open Sans"/>
                <a:ea typeface="Open Sans"/>
                <a:cs typeface="Open Sans"/>
                <a:sym typeface="Open Sans"/>
              </a:rPr>
              <a:t> user in mind helps designers pin point products, understand the user journey, and make products accesible to all. Empathizing </a:t>
            </a:r>
            <a:r>
              <a:rPr lang="en-US" sz="1200" dirty="0" err="1">
                <a:solidFill>
                  <a:srgbClr val="5F6368"/>
                </a:solidFill>
                <a:latin typeface="Open Sans"/>
                <a:ea typeface="Open Sans"/>
                <a:cs typeface="Open Sans"/>
                <a:sym typeface="Open Sans"/>
              </a:rPr>
              <a:t>wi</a:t>
            </a:r>
            <a:r>
              <a:rPr lang="en" sz="1200" dirty="0">
                <a:solidFill>
                  <a:srgbClr val="5F6368"/>
                </a:solidFill>
                <a:latin typeface="Open Sans"/>
                <a:ea typeface="Open Sans"/>
                <a:cs typeface="Open Sans"/>
                <a:sym typeface="Open Sans"/>
              </a:rPr>
              <a:t>th your customer and completing competitive advatanges will help designers develop products that can better meet users needs. </a:t>
            </a:r>
            <a:endParaRPr sz="1200" b="1" dirty="0">
              <a:solidFill>
                <a:srgbClr val="4285F4"/>
              </a:solidFill>
              <a:latin typeface="Open Sans"/>
              <a:ea typeface="Open Sans"/>
              <a:cs typeface="Open Sans"/>
              <a:sym typeface="Open Sans"/>
            </a:endParaRPr>
          </a:p>
        </p:txBody>
      </p:sp>
      <p:sp>
        <p:nvSpPr>
          <p:cNvPr id="382" name="Google Shape;382;p62"/>
          <p:cNvSpPr/>
          <p:nvPr/>
        </p:nvSpPr>
        <p:spPr>
          <a:xfrm>
            <a:off x="4495800"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I would do more research on visual design so I can learn how to make the app look more appealing and professional.</a:t>
            </a:r>
            <a:endParaRPr sz="1200" dirty="0"/>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3689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 would have a variety of user use my app so I can see areas that need to be improved and areas that users like the most. </a:t>
            </a:r>
            <a:endParaRPr sz="1200" dirty="0"/>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60265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I wou</a:t>
            </a:r>
            <a:r>
              <a:rPr lang="en-US" sz="1200" dirty="0" err="1">
                <a:solidFill>
                  <a:srgbClr val="5F6368"/>
                </a:solidFill>
                <a:latin typeface="Open Sans"/>
                <a:ea typeface="Open Sans"/>
                <a:cs typeface="Open Sans"/>
                <a:sym typeface="Open Sans"/>
              </a:rPr>
              <a:t>ld</a:t>
            </a:r>
            <a:r>
              <a:rPr lang="en" sz="1200" dirty="0">
                <a:solidFill>
                  <a:srgbClr val="5F6368"/>
                </a:solidFill>
                <a:latin typeface="Open Sans"/>
                <a:ea typeface="Open Sans"/>
                <a:cs typeface="Open Sans"/>
                <a:sym typeface="Open Sans"/>
              </a:rPr>
              <a:t> include more product pages for the other categories of snack options so a user can view salty, savory, and not just sweet.</a:t>
            </a:r>
            <a:endParaRPr sz="1200" dirty="0"/>
          </a:p>
        </p:txBody>
      </p:sp>
      <p:sp>
        <p:nvSpPr>
          <p:cNvPr id="400" name="Google Shape;400;p63"/>
          <p:cNvSpPr/>
          <p:nvPr/>
        </p:nvSpPr>
        <p:spPr>
          <a:xfrm>
            <a:off x="1479175" y="1187633"/>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078450"/>
            <a:ext cx="7938900" cy="3724209"/>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Citations</a:t>
            </a:r>
            <a:endParaRPr sz="2400" dirty="0">
              <a:solidFill>
                <a:srgbClr val="5F6368"/>
              </a:solidFill>
              <a:latin typeface="Open Sans"/>
              <a:ea typeface="Open Sans"/>
              <a:cs typeface="Open Sans"/>
              <a:sym typeface="Open Sans"/>
            </a:endParaRPr>
          </a:p>
        </p:txBody>
      </p:sp>
      <p:sp>
        <p:nvSpPr>
          <p:cNvPr id="195" name="Google Shape;195;p45"/>
          <p:cNvSpPr txBox="1"/>
          <p:nvPr/>
        </p:nvSpPr>
        <p:spPr>
          <a:xfrm>
            <a:off x="517675" y="1078450"/>
            <a:ext cx="7136100" cy="1777379"/>
          </a:xfrm>
          <a:prstGeom prst="rect">
            <a:avLst/>
          </a:prstGeom>
          <a:noFill/>
          <a:ln>
            <a:noFill/>
          </a:ln>
        </p:spPr>
        <p:txBody>
          <a:bodyPr spcFirstLastPara="1" wrap="square" lIns="0" tIns="91425" rIns="91425" bIns="91425" anchor="t" anchorCtr="0">
            <a:spAutoFit/>
          </a:bodyPr>
          <a:lstStyle/>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Beef Jerky- </a:t>
            </a:r>
            <a:r>
              <a:rPr lang="en-US" sz="1000" dirty="0">
                <a:solidFill>
                  <a:srgbClr val="5F6368"/>
                </a:solidFill>
                <a:latin typeface="Open Sans"/>
                <a:ea typeface="Open Sans"/>
                <a:cs typeface="Open Sans"/>
                <a:sym typeface="Open Sans"/>
                <a:hlinkClick r:id="rId3"/>
              </a:rPr>
              <a:t>https://unsplash.com/photos/a-wood-cutting-board-with-brown-objects-on-it-nlBelQEqwZQ</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Gummy Bears- </a:t>
            </a:r>
            <a:r>
              <a:rPr lang="en-US" sz="1000" dirty="0">
                <a:solidFill>
                  <a:srgbClr val="5F6368"/>
                </a:solidFill>
                <a:latin typeface="Open Sans"/>
                <a:ea typeface="Open Sans"/>
                <a:cs typeface="Open Sans"/>
                <a:sym typeface="Open Sans"/>
                <a:hlinkClick r:id="rId4"/>
              </a:rPr>
              <a:t>https://unsplash.com/photos/yellow-green-and-red-plastic-beads-LU_fCezP9-o</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Chip Bowl- </a:t>
            </a:r>
            <a:r>
              <a:rPr lang="en-US" sz="1000" dirty="0">
                <a:solidFill>
                  <a:srgbClr val="5F6368"/>
                </a:solidFill>
                <a:latin typeface="Open Sans"/>
                <a:ea typeface="Open Sans"/>
                <a:cs typeface="Open Sans"/>
                <a:sym typeface="Open Sans"/>
                <a:hlinkClick r:id="rId5"/>
              </a:rPr>
              <a:t>https://unsplash.com/photos/potato-chips-in-bowl-ONQ86GlHs3c</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Muffin- </a:t>
            </a:r>
            <a:r>
              <a:rPr lang="en-US" sz="1000" dirty="0">
                <a:solidFill>
                  <a:srgbClr val="5F6368"/>
                </a:solidFill>
                <a:latin typeface="Open Sans"/>
                <a:ea typeface="Open Sans"/>
                <a:cs typeface="Open Sans"/>
                <a:sym typeface="Open Sans"/>
                <a:hlinkClick r:id="rId6"/>
              </a:rPr>
              <a:t>https://unsplash.com/photos/brown-cupcakes-on-white-ceramic-plate-5RQffqRkmWQ</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Candy bars- </a:t>
            </a:r>
            <a:r>
              <a:rPr lang="en-US" sz="1000" dirty="0">
                <a:solidFill>
                  <a:srgbClr val="5F6368"/>
                </a:solidFill>
                <a:latin typeface="Open Sans"/>
                <a:ea typeface="Open Sans"/>
                <a:cs typeface="Open Sans"/>
                <a:sym typeface="Open Sans"/>
                <a:hlinkClick r:id="rId7"/>
              </a:rPr>
              <a:t>https://unsplash.com/photos/orange-and-red-plastic-pack-mGP8gyGb8zY</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Donuts- </a:t>
            </a:r>
            <a:r>
              <a:rPr lang="en-US" sz="1000" dirty="0">
                <a:solidFill>
                  <a:srgbClr val="5F6368"/>
                </a:solidFill>
                <a:latin typeface="Open Sans"/>
                <a:ea typeface="Open Sans"/>
                <a:cs typeface="Open Sans"/>
                <a:sym typeface="Open Sans"/>
                <a:hlinkClick r:id="rId8"/>
              </a:rPr>
              <a:t>https://unsplash.com/photos/doughnut-with-toppings-q54Oxq44MZs</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Chips with yellow background- </a:t>
            </a:r>
            <a:r>
              <a:rPr lang="en-US" sz="1000" dirty="0">
                <a:solidFill>
                  <a:srgbClr val="5F6368"/>
                </a:solidFill>
                <a:latin typeface="Open Sans"/>
                <a:ea typeface="Open Sans"/>
                <a:cs typeface="Open Sans"/>
                <a:sym typeface="Open Sans"/>
                <a:hlinkClick r:id="rId9"/>
              </a:rPr>
              <a:t>https://unsplash.com/photos/brown-and-white-round-cookies-7cRBG4nQtKs</a:t>
            </a:r>
            <a:r>
              <a:rPr lang="en-US" sz="1000" dirty="0">
                <a:solidFill>
                  <a:srgbClr val="5F6368"/>
                </a:solidFill>
                <a:latin typeface="Open Sans"/>
                <a:ea typeface="Open Sans"/>
                <a:cs typeface="Open Sans"/>
                <a:sym typeface="Open Sans"/>
              </a:rPr>
              <a:t> </a:t>
            </a:r>
          </a:p>
          <a:p>
            <a:pPr marL="171450" lvl="0" indent="-171450" rtl="0">
              <a:lnSpc>
                <a:spcPct val="115000"/>
              </a:lnSpc>
              <a:spcBef>
                <a:spcPts val="0"/>
              </a:spcBef>
              <a:spcAft>
                <a:spcPts val="0"/>
              </a:spcAft>
              <a:buFont typeface="Arial" panose="020B0604020202020204" pitchFamily="34" charset="0"/>
              <a:buChar char="•"/>
            </a:pPr>
            <a:r>
              <a:rPr lang="en-US" sz="1000" dirty="0">
                <a:solidFill>
                  <a:srgbClr val="5F6368"/>
                </a:solidFill>
                <a:latin typeface="Open Sans"/>
                <a:ea typeface="Open Sans"/>
                <a:cs typeface="Open Sans"/>
                <a:sym typeface="Open Sans"/>
              </a:rPr>
              <a:t>Chicken nuggets and mozzarella sticks- </a:t>
            </a:r>
            <a:r>
              <a:rPr lang="en-US" sz="1000" dirty="0">
                <a:solidFill>
                  <a:srgbClr val="5F6368"/>
                </a:solidFill>
                <a:latin typeface="Open Sans"/>
                <a:ea typeface="Open Sans"/>
                <a:cs typeface="Open Sans"/>
                <a:sym typeface="Open Sans"/>
                <a:hlinkClick r:id="rId10"/>
              </a:rPr>
              <a:t>https://unsplash.com/photos/fried-food-on-brown-wooden-tray-SQ1vUOxSIZc</a:t>
            </a:r>
            <a:r>
              <a:rPr lang="en-US" sz="1000" dirty="0">
                <a:solidFill>
                  <a:srgbClr val="5F6368"/>
                </a:solidFill>
                <a:latin typeface="Open Sans"/>
                <a:ea typeface="Open Sans"/>
                <a:cs typeface="Open Sans"/>
                <a:sym typeface="Open Sans"/>
              </a:rPr>
              <a:t> </a:t>
            </a:r>
          </a:p>
        </p:txBody>
      </p:sp>
    </p:spTree>
    <p:extLst>
      <p:ext uri="{BB962C8B-B14F-4D97-AF65-F5344CB8AC3E}">
        <p14:creationId xmlns:p14="http://schemas.microsoft.com/office/powerpoint/2010/main" val="166720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919075" y="2461800"/>
            <a:ext cx="71361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My name is Katherine White and if you would like to collaborate in the future then you can reach me at krwhite5@my.waketech.edu</a:t>
            </a:r>
            <a:endParaRPr sz="1200" b="1" dirty="0">
              <a:solidFill>
                <a:srgbClr val="1967D2"/>
              </a:solidFill>
              <a:latin typeface="Open Sans"/>
              <a:ea typeface="Open Sans"/>
              <a:cs typeface="Open Sans"/>
              <a:sym typeface="Open Sans"/>
            </a:endParaRPr>
          </a:p>
        </p:txBody>
      </p:sp>
      <p:sp>
        <p:nvSpPr>
          <p:cNvPr id="411" name="Google Shape;411;p64"/>
          <p:cNvSpPr/>
          <p:nvPr/>
        </p:nvSpPr>
        <p:spPr>
          <a:xfrm>
            <a:off x="4230475" y="1602212"/>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7123"/>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FA7123"/>
                </a:solidFill>
                <a:latin typeface="Open Sans SemiBold"/>
                <a:ea typeface="Open Sans SemiBold"/>
                <a:cs typeface="Open Sans SemiBold"/>
                <a:sym typeface="Open Sans SemiBold"/>
              </a:rPr>
              <a:t>The problem: </a:t>
            </a:r>
            <a:endParaRPr dirty="0">
              <a:solidFill>
                <a:srgbClr val="FA7123"/>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Users need to pick up snacks quickly, while saving money. They also need to have snack options for people with allergies.</a:t>
            </a:r>
            <a:endParaRPr sz="1200" b="1" dirty="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The goal: </a:t>
            </a:r>
            <a:endParaRPr dirty="0">
              <a:solidFill>
                <a:srgbClr val="FA7123"/>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I would like the user to be able to search for a variety of snack, choose items to add to a shopping cart, utilize reward points for discounts, choose a pick-up time, and pay online for their order. </a:t>
            </a:r>
            <a:endParaRPr sz="1200" b="1" dirty="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My role: </a:t>
            </a:r>
            <a:endParaRPr dirty="0">
              <a:solidFill>
                <a:srgbClr val="FA7123"/>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researcher and UX designer</a:t>
            </a:r>
            <a:endParaRPr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685687" y="2237975"/>
            <a:ext cx="4016022" cy="27237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Responsibilities: </a:t>
            </a:r>
            <a:endParaRPr dirty="0">
              <a:solidFill>
                <a:srgbClr val="FA7123"/>
              </a:solidFill>
              <a:latin typeface="Open Sans SemiBold"/>
              <a:ea typeface="Open Sans SemiBold"/>
              <a:cs typeface="Open Sans SemiBold"/>
              <a:sym typeface="Open Sans SemiBold"/>
            </a:endParaRP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Research user needs and problems</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Ideate solutions to their needs and problems</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Create a user journey</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Create personas</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Complete a competitive analysis</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Create wireframes</a:t>
            </a:r>
          </a:p>
          <a:p>
            <a:pPr marL="171450" lvl="0" indent="-171450" algn="l" rtl="0">
              <a:lnSpc>
                <a:spcPct val="150000"/>
              </a:lnSpc>
              <a:spcBef>
                <a:spcPts val="0"/>
              </a:spcBef>
              <a:spcAft>
                <a:spcPts val="0"/>
              </a:spcAft>
              <a:buFont typeface="Arial" panose="020B0604020202020204" pitchFamily="34" charset="0"/>
              <a:buChar char="•"/>
            </a:pPr>
            <a:r>
              <a:rPr lang="en" sz="1200" dirty="0">
                <a:solidFill>
                  <a:srgbClr val="5F6368"/>
                </a:solidFill>
                <a:latin typeface="Open Sans"/>
                <a:ea typeface="Open Sans"/>
                <a:cs typeface="Open Sans"/>
                <a:sym typeface="Open Sans"/>
              </a:rPr>
              <a:t>Build low and high fidelity prototypes</a:t>
            </a:r>
          </a:p>
          <a:p>
            <a:pPr marL="171450" lvl="0" indent="-171450" algn="l" rtl="0">
              <a:lnSpc>
                <a:spcPct val="150000"/>
              </a:lnSpc>
              <a:spcBef>
                <a:spcPts val="0"/>
              </a:spcBef>
              <a:spcAft>
                <a:spcPts val="0"/>
              </a:spcAft>
              <a:buFont typeface="Arial" panose="020B0604020202020204" pitchFamily="34" charset="0"/>
              <a:buChar char="•"/>
            </a:pPr>
            <a:endParaRPr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7123"/>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I researched the demographics of people that go to amusement parks to find out who my customers would be for the snack shop located within the park. The research confirmed my assumption that children, teens, and families are the primary attendees. I also researched most common food allergies. It confirmed my knowledge that gluten, dairy, and nuts were most common allergies but also informed me that there are a high number of people with egg allergies. </a:t>
            </a:r>
            <a:endParaRPr sz="1200" b="1" dirty="0">
              <a:solidFill>
                <a:srgbClr val="1967D2"/>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FA7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75" y="2001374"/>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Lack of time</a:t>
            </a:r>
            <a:endParaRPr dirty="0">
              <a:solidFill>
                <a:srgbClr val="FA7123"/>
              </a:solidFill>
              <a:latin typeface="Open Sans SemiBold"/>
              <a:ea typeface="Open Sans SemiBold"/>
              <a:cs typeface="Open Sans SemiBold"/>
              <a:sym typeface="Open Sans SemiBold"/>
            </a:endParaRPr>
          </a:p>
        </p:txBody>
      </p:sp>
      <p:sp>
        <p:nvSpPr>
          <p:cNvPr id="204" name="Google Shape;204;p46"/>
          <p:cNvSpPr txBox="1"/>
          <p:nvPr/>
        </p:nvSpPr>
        <p:spPr>
          <a:xfrm>
            <a:off x="476262" y="2509175"/>
            <a:ext cx="1872600" cy="213132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100" dirty="0">
                <a:solidFill>
                  <a:srgbClr val="5F6368"/>
                </a:solidFill>
                <a:latin typeface="Open Sans"/>
                <a:ea typeface="Open Sans"/>
                <a:cs typeface="Open Sans"/>
                <a:sym typeface="Open Sans"/>
              </a:rPr>
              <a:t>My app is used for a snack shop that is located in an amusement park. Users will want to grab a snack quickly so they can go ahead and get in line for rides </a:t>
            </a:r>
            <a:r>
              <a:rPr lang="en-US" sz="1100" dirty="0">
                <a:solidFill>
                  <a:srgbClr val="5F6368"/>
                </a:solidFill>
                <a:latin typeface="Open Sans"/>
                <a:ea typeface="Open Sans"/>
                <a:cs typeface="Open Sans"/>
                <a:sym typeface="Open Sans"/>
              </a:rPr>
              <a:t>or </a:t>
            </a:r>
            <a:r>
              <a:rPr lang="en" sz="1100" dirty="0">
                <a:solidFill>
                  <a:srgbClr val="5F6368"/>
                </a:solidFill>
                <a:latin typeface="Open Sans"/>
                <a:ea typeface="Open Sans"/>
                <a:cs typeface="Open Sans"/>
                <a:sym typeface="Open Sans"/>
              </a:rPr>
              <a:t>attractions quickly. This will encourage my app to help reduce shopping time by preordering.</a:t>
            </a:r>
            <a:endParaRPr sz="1100" dirty="0"/>
          </a:p>
        </p:txBody>
      </p:sp>
      <p:sp>
        <p:nvSpPr>
          <p:cNvPr id="205" name="Google Shape;205;p46"/>
          <p:cNvSpPr txBox="1"/>
          <p:nvPr/>
        </p:nvSpPr>
        <p:spPr>
          <a:xfrm>
            <a:off x="2582713" y="2008850"/>
            <a:ext cx="2029044"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Lack of snack variety</a:t>
            </a:r>
            <a:endParaRPr dirty="0">
              <a:solidFill>
                <a:srgbClr val="FA7123"/>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2308294"/>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Families who have many members will not all want the same type of snack. This will encourage the app to include filters to differ</a:t>
            </a:r>
            <a:r>
              <a:rPr lang="en-US" sz="1200" dirty="0">
                <a:solidFill>
                  <a:srgbClr val="5F6368"/>
                </a:solidFill>
                <a:latin typeface="Open Sans"/>
                <a:ea typeface="Open Sans"/>
                <a:cs typeface="Open Sans"/>
                <a:sym typeface="Open Sans"/>
              </a:rPr>
              <a:t>e</a:t>
            </a:r>
            <a:r>
              <a:rPr lang="en" sz="1200" dirty="0">
                <a:solidFill>
                  <a:srgbClr val="5F6368"/>
                </a:solidFill>
                <a:latin typeface="Open Sans"/>
                <a:ea typeface="Open Sans"/>
                <a:cs typeface="Open Sans"/>
                <a:sym typeface="Open Sans"/>
              </a:rPr>
              <a:t>nt snack categories to meet the various wants of each member. </a:t>
            </a:r>
            <a:endParaRPr sz="1200" dirty="0"/>
          </a:p>
        </p:txBody>
      </p:sp>
      <p:sp>
        <p:nvSpPr>
          <p:cNvPr id="207" name="Google Shape;207;p46"/>
          <p:cNvSpPr txBox="1"/>
          <p:nvPr/>
        </p:nvSpPr>
        <p:spPr>
          <a:xfrm>
            <a:off x="4723969" y="2008850"/>
            <a:ext cx="1872600" cy="6463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z="1000" dirty="0">
                <a:solidFill>
                  <a:srgbClr val="FA7123"/>
                </a:solidFill>
                <a:latin typeface="Open Sans SemiBold"/>
                <a:ea typeface="Open Sans SemiBold"/>
                <a:cs typeface="Open Sans SemiBold"/>
                <a:sym typeface="Open Sans SemiBold"/>
              </a:rPr>
              <a:t>Lack of accessible allergy appropriate sncks. </a:t>
            </a:r>
            <a:endParaRPr sz="1000" dirty="0">
              <a:solidFill>
                <a:srgbClr val="FA7123"/>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188356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who have food allergies will need snack options that wont make them sick. This will encourage the app to highlight the foods that are safe for the users to eat. </a:t>
            </a:r>
            <a:endParaRPr sz="1200" dirty="0"/>
          </a:p>
        </p:txBody>
      </p:sp>
      <p:sp>
        <p:nvSpPr>
          <p:cNvPr id="209" name="Google Shape;209;p46"/>
          <p:cNvSpPr txBox="1"/>
          <p:nvPr/>
        </p:nvSpPr>
        <p:spPr>
          <a:xfrm>
            <a:off x="686521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FA7123"/>
                </a:solidFill>
                <a:latin typeface="Open Sans SemiBold"/>
                <a:ea typeface="Open Sans SemiBold"/>
                <a:cs typeface="Open Sans SemiBold"/>
                <a:sym typeface="Open Sans SemiBold"/>
              </a:rPr>
              <a:t>Need to save money</a:t>
            </a:r>
            <a:endParaRPr dirty="0">
              <a:solidFill>
                <a:srgbClr val="FA7123"/>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want to budget and get the most out of their money. This will encourage the app to highlight sales and to create a loyatly program that helps frequent shoppers save more money.</a:t>
            </a:r>
            <a:endParaRPr sz="1200" dirty="0"/>
          </a:p>
        </p:txBody>
      </p:sp>
      <p:sp>
        <p:nvSpPr>
          <p:cNvPr id="211" name="Google Shape;211;p46"/>
          <p:cNvSpPr/>
          <p:nvPr/>
        </p:nvSpPr>
        <p:spPr>
          <a:xfrm>
            <a:off x="1121125" y="138212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FA712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404151" y="395141"/>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Amir</a:t>
            </a:r>
            <a:endParaRPr sz="2400" dirty="0">
              <a:solidFill>
                <a:srgbClr val="5F6368"/>
              </a:solidFill>
              <a:latin typeface="Open Sans"/>
              <a:ea typeface="Open Sans"/>
              <a:cs typeface="Open Sans"/>
              <a:sym typeface="Open Sans"/>
            </a:endParaRPr>
          </a:p>
        </p:txBody>
      </p:sp>
      <p:sp>
        <p:nvSpPr>
          <p:cNvPr id="221" name="Google Shape;221;p47"/>
          <p:cNvSpPr txBox="1"/>
          <p:nvPr/>
        </p:nvSpPr>
        <p:spPr>
          <a:xfrm>
            <a:off x="517675" y="1674400"/>
            <a:ext cx="2184600" cy="311620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100" dirty="0">
                <a:solidFill>
                  <a:srgbClr val="5F6368"/>
                </a:solidFill>
                <a:latin typeface="Open Sans"/>
                <a:ea typeface="Open Sans"/>
                <a:cs typeface="Open Sans"/>
                <a:sym typeface="Open Sans"/>
              </a:rPr>
              <a:t>Amir is a </a:t>
            </a:r>
            <a:r>
              <a:rPr lang="en-US" sz="1100" dirty="0">
                <a:solidFill>
                  <a:srgbClr val="5F6368"/>
                </a:solidFill>
                <a:latin typeface="Open Sans"/>
                <a:ea typeface="Open Sans"/>
                <a:cs typeface="Open Sans"/>
                <a:sym typeface="Open Sans"/>
              </a:rPr>
              <a:t>husband and father </a:t>
            </a:r>
            <a:r>
              <a:rPr lang="en" sz="1100" dirty="0">
                <a:solidFill>
                  <a:srgbClr val="5F6368"/>
                </a:solidFill>
                <a:latin typeface="Open Sans"/>
                <a:ea typeface="Open Sans"/>
                <a:cs typeface="Open Sans"/>
                <a:sym typeface="Open Sans"/>
              </a:rPr>
              <a:t>who needs </a:t>
            </a:r>
            <a:r>
              <a:rPr lang="en-US" sz="1100" dirty="0">
                <a:solidFill>
                  <a:srgbClr val="5F6368"/>
                </a:solidFill>
                <a:latin typeface="Open Sans"/>
                <a:ea typeface="Open Sans"/>
                <a:cs typeface="Open Sans"/>
                <a:sym typeface="Open Sans"/>
              </a:rPr>
              <a:t>to save money on snacks and have gluten free options for his wife</a:t>
            </a:r>
            <a:endParaRPr sz="11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sz="1100" dirty="0">
                <a:solidFill>
                  <a:srgbClr val="5F6368"/>
                </a:solidFill>
                <a:latin typeface="Open Sans"/>
                <a:ea typeface="Open Sans"/>
                <a:cs typeface="Open Sans"/>
                <a:sym typeface="Open Sans"/>
              </a:rPr>
              <a:t>because he wants to make memories with his family at the amusement park, make sure everyone is fed while staying in budget. </a:t>
            </a:r>
            <a:endParaRPr sz="11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D4F25AAB-9D69-6B8E-E082-D0BF77BC9DC8}"/>
              </a:ext>
            </a:extLst>
          </p:cNvPr>
          <p:cNvPicPr>
            <a:picLocks noChangeAspect="1"/>
          </p:cNvPicPr>
          <p:nvPr/>
        </p:nvPicPr>
        <p:blipFill>
          <a:blip r:embed="rId3"/>
          <a:stretch>
            <a:fillRect/>
          </a:stretch>
        </p:blipFill>
        <p:spPr>
          <a:xfrm>
            <a:off x="2997676" y="830551"/>
            <a:ext cx="5811747" cy="3273675"/>
          </a:xfrm>
          <a:prstGeom prst="rect">
            <a:avLst/>
          </a:prstGeom>
        </p:spPr>
      </p:pic>
    </p:spTree>
    <p:extLst>
      <p:ext uri="{BB962C8B-B14F-4D97-AF65-F5344CB8AC3E}">
        <p14:creationId xmlns:p14="http://schemas.microsoft.com/office/powerpoint/2010/main" val="115115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9" name="Google Shape;229;p48"/>
          <p:cNvSpPr txBox="1"/>
          <p:nvPr/>
        </p:nvSpPr>
        <p:spPr>
          <a:xfrm>
            <a:off x="517675" y="1546053"/>
            <a:ext cx="2421300" cy="27237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1100" dirty="0">
                <a:solidFill>
                  <a:srgbClr val="5F6368"/>
                </a:solidFill>
                <a:latin typeface="Open Sans"/>
                <a:ea typeface="Open Sans"/>
                <a:cs typeface="Open Sans"/>
                <a:sym typeface="Open Sans"/>
              </a:rPr>
              <a:t>My goal was to think like Amir and take into consideration the needs of his children and wife as well. His need to provide for his family will make him have different emotions and I wanted to alleviate him of any frustrations or delays to make the ordering process efficient. That way he can spend more time wi</a:t>
            </a:r>
            <a:r>
              <a:rPr lang="en-US" sz="1100" dirty="0" err="1">
                <a:solidFill>
                  <a:srgbClr val="5F6368"/>
                </a:solidFill>
                <a:latin typeface="Open Sans"/>
                <a:ea typeface="Open Sans"/>
                <a:cs typeface="Open Sans"/>
                <a:sym typeface="Open Sans"/>
              </a:rPr>
              <a:t>th</a:t>
            </a:r>
            <a:r>
              <a:rPr lang="en" sz="1100" dirty="0">
                <a:solidFill>
                  <a:srgbClr val="5F6368"/>
                </a:solidFill>
                <a:latin typeface="Open Sans"/>
                <a:ea typeface="Open Sans"/>
                <a:cs typeface="Open Sans"/>
                <a:sym typeface="Open Sans"/>
              </a:rPr>
              <a:t> his family and have fun. </a:t>
            </a:r>
            <a:endParaRPr sz="1100" dirty="0"/>
          </a:p>
        </p:txBody>
      </p:sp>
      <p:pic>
        <p:nvPicPr>
          <p:cNvPr id="3" name="Picture 2">
            <a:extLst>
              <a:ext uri="{FF2B5EF4-FFF2-40B4-BE49-F238E27FC236}">
                <a16:creationId xmlns:a16="http://schemas.microsoft.com/office/drawing/2014/main" id="{3CC282F8-DA53-50C1-BAFF-1B66BF574A80}"/>
              </a:ext>
            </a:extLst>
          </p:cNvPr>
          <p:cNvPicPr>
            <a:picLocks noChangeAspect="1"/>
          </p:cNvPicPr>
          <p:nvPr/>
        </p:nvPicPr>
        <p:blipFill>
          <a:blip r:embed="rId3"/>
          <a:stretch>
            <a:fillRect/>
          </a:stretch>
        </p:blipFill>
        <p:spPr>
          <a:xfrm>
            <a:off x="3210341" y="959944"/>
            <a:ext cx="5763428" cy="322361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aseStudyTemplate" id="{CD34404D-9E26-6B4D-96C5-62269AA50823}" vid="{EF0A712B-1937-F84B-B1A1-C004714695DC}"/>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aseStudyTemplate" id="{CD34404D-9E26-6B4D-96C5-62269AA50823}" vid="{3B99964B-1B71-444D-BFFE-77452AF8799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CaseStudyTemplate</Template>
  <TotalTime>425</TotalTime>
  <Words>1516</Words>
  <Application>Microsoft Office PowerPoint</Application>
  <PresentationFormat>On-screen Show (16:9)</PresentationFormat>
  <Paragraphs>136</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Open Sans SemiBold</vt:lpstr>
      <vt:lpstr>Arial</vt:lpstr>
      <vt:lpstr>Calibri</vt:lpstr>
      <vt:lpstr>Open Sans</vt:lpstr>
      <vt:lpstr>Google Sans Medium</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White</dc:creator>
  <cp:lastModifiedBy>Katherine White</cp:lastModifiedBy>
  <cp:revision>9</cp:revision>
  <dcterms:created xsi:type="dcterms:W3CDTF">2023-12-03T15:21:05Z</dcterms:created>
  <dcterms:modified xsi:type="dcterms:W3CDTF">2023-12-04T00:59:25Z</dcterms:modified>
</cp:coreProperties>
</file>